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44.jpg" ContentType="image/jpg"/>
  <Override PartName="/ppt/notesSlides/notesSlide30.xml" ContentType="application/vnd.openxmlformats-officedocument.presentationml.notesSlide+xml"/>
  <Override PartName="/ppt/media/image48.jpg" ContentType="image/jpg"/>
  <Override PartName="/ppt/media/image50.jpg" ContentType="image/jpg"/>
  <Override PartName="/ppt/media/image51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7"/>
  </p:notesMasterIdLst>
  <p:sldIdLst>
    <p:sldId id="256" r:id="rId2"/>
    <p:sldId id="257" r:id="rId3"/>
    <p:sldId id="326" r:id="rId4"/>
    <p:sldId id="327" r:id="rId5"/>
    <p:sldId id="258" r:id="rId6"/>
    <p:sldId id="325" r:id="rId7"/>
    <p:sldId id="260" r:id="rId8"/>
    <p:sldId id="261" r:id="rId9"/>
    <p:sldId id="285" r:id="rId10"/>
    <p:sldId id="286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28" r:id="rId39"/>
    <p:sldId id="311" r:id="rId40"/>
    <p:sldId id="329" r:id="rId41"/>
    <p:sldId id="310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2" r:id="rId51"/>
    <p:sldId id="323" r:id="rId52"/>
    <p:sldId id="324" r:id="rId53"/>
    <p:sldId id="320" r:id="rId54"/>
    <p:sldId id="33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86091"/>
  </p:normalViewPr>
  <p:slideViewPr>
    <p:cSldViewPr snapToGrid="0">
      <p:cViewPr varScale="1">
        <p:scale>
          <a:sx n="122" d="100"/>
          <a:sy n="122" d="100"/>
        </p:scale>
        <p:origin x="2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74C3-24BD-0606-53DA-C11049E3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012E9-56DA-8F50-D1AE-D053A7F04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CB52-34F8-1AFC-1766-AA07C739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46B6-CB02-FE8B-CB89-1D5C1034C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2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5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5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.idp.tableau.com/login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bleau.com/tft/activation" TargetMode="External"/><Relationship Id="rId5" Type="http://schemas.openxmlformats.org/officeDocument/2006/relationships/hyperlink" Target="https://id.tableau.com/register" TargetMode="External"/><Relationship Id="rId4" Type="http://schemas.openxmlformats.org/officeDocument/2006/relationships/hyperlink" Target="http://tableau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Mental Models &amp; Data-Visual Mapping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0"/>
            <a:ext cx="7772400" cy="1081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human cognition,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Are you on Slack?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All communication will be through Slack (see syllabus for details)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join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F319E3D-591B-7F95-09BD-8B5FA8D9ED9F}"/>
              </a:ext>
            </a:extLst>
          </p:cNvPr>
          <p:cNvSpPr/>
          <p:nvPr/>
        </p:nvSpPr>
        <p:spPr>
          <a:xfrm>
            <a:off x="5476612" y="6106510"/>
            <a:ext cx="2502463" cy="599090"/>
          </a:xfrm>
          <a:prstGeom prst="wedgeRoundRectCallout">
            <a:avLst>
              <a:gd name="adj1" fmla="val -10467"/>
              <a:gd name="adj2" fmla="val -132237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along a common scale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7873CE-7E78-ADE3-A430-985718835776}"/>
              </a:ext>
            </a:extLst>
          </p:cNvPr>
          <p:cNvSpPr/>
          <p:nvPr/>
        </p:nvSpPr>
        <p:spPr>
          <a:xfrm>
            <a:off x="9698775" y="6068037"/>
            <a:ext cx="1599846" cy="599090"/>
          </a:xfrm>
          <a:prstGeom prst="wedgeRoundRectCallout">
            <a:avLst>
              <a:gd name="adj1" fmla="val -17187"/>
              <a:gd name="adj2" fmla="val -9539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region</a:t>
            </a:r>
          </a:p>
        </p:txBody>
      </p: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 / Area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diagram of a number of percents&#10;&#10;AI-generated content may be incorrect.">
            <a:extLst>
              <a:ext uri="{FF2B5EF4-FFF2-40B4-BE49-F238E27FC236}">
                <a16:creationId xmlns:a16="http://schemas.microsoft.com/office/drawing/2014/main" id="{2855DC51-E97D-A235-9CAF-BB7123D0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35" y="2469930"/>
            <a:ext cx="2798129" cy="4587766"/>
          </a:xfrm>
          <a:prstGeom prst="rect">
            <a:avLst/>
          </a:prstGeom>
        </p:spPr>
      </p:pic>
      <p:pic>
        <p:nvPicPr>
          <p:cNvPr id="13" name="Picture 12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D079DEB6-E323-9E5F-3116-2C842C27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98" y="2677394"/>
            <a:ext cx="5018619" cy="37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CD61-3858-1D6F-D5EB-A3E0BFA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B5F9-948F-67EF-B53C-4F65B63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6C9A-3A29-6ABD-5B60-20F0836A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Length</a:t>
            </a:r>
            <a:endParaRPr lang="en-US" sz="3000" i="1" dirty="0"/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long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9B7C1B8A-303A-0C4B-81D9-CAD30CADFA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243" y="3010518"/>
            <a:ext cx="3358506" cy="2832374"/>
          </a:xfrm>
          <a:prstGeom prst="rect">
            <a:avLst/>
          </a:prstGeom>
        </p:spPr>
      </p:pic>
      <p:pic>
        <p:nvPicPr>
          <p:cNvPr id="10" name="Picture 9" descr="A poster of a prescription&#10;&#10;AI-generated content may be incorrect.">
            <a:extLst>
              <a:ext uri="{FF2B5EF4-FFF2-40B4-BE49-F238E27FC236}">
                <a16:creationId xmlns:a16="http://schemas.microsoft.com/office/drawing/2014/main" id="{44C5BBD0-9DB8-D326-7BAE-D1D851F0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4" y="2201140"/>
            <a:ext cx="31714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Luminance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028" name="Picture 4" descr="GEBCO Grayscale Basemap (NOAA NCEI Visualization) thumbnail">
            <a:extLst>
              <a:ext uri="{FF2B5EF4-FFF2-40B4-BE49-F238E27FC236}">
                <a16:creationId xmlns:a16="http://schemas.microsoft.com/office/drawing/2014/main" id="{C6744B98-DFA8-225C-114F-82D870FE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95" y="2423161"/>
            <a:ext cx="6286647" cy="4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EE34-5BB8-26CF-1446-035D9523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E8F7-38F7-C433-009E-796AC3A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C16A-5DEB-245B-686C-964700BD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(Due next week)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Find instructions on the course website under the “Homework” tab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Submit on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 – work in pairs or get approval to work individually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64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6370-5193-0616-14DA-E74F27DF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01F9-B247-3E38-BF24-B2A2FA8B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D52C-B866-2664-D708-E4403203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Saturation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much color</a:t>
            </a:r>
            <a:r>
              <a:rPr lang="en-US" sz="2800" dirty="0"/>
              <a:t> mark has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5D761B8C-75D3-AF1E-7A5C-12451E18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2317205"/>
            <a:ext cx="6317593" cy="43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Hue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/ Tilt / Angle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DA79CF-AF26-DA96-51EE-1DF56C8088DD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05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D7800D-1A71-DEC1-232B-FF2AC8E2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6818CB5-CC32-BA9C-C950-253C93728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97DA02-C3AB-14B0-81A3-8440530F6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2699FE2-3482-9A94-7A59-CE59830EB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512EE7A-AD98-A191-0335-2B6EAE7E7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B1294F0-726E-8EC7-214F-C5878A191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92EB5-C40C-C135-17AC-F23B0F596D27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5C393A1-47AE-F319-51DE-413C2A1C8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685106B5-C99F-F35D-9010-97CEDB054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B14E7CA-B57B-FF8B-FAA6-BF2ADF735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F7133BA-6E98-8797-1DCC-732B414F5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D546912-6516-DCAE-1E81-B32B7D616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F2F6353-B685-6E29-E834-CAE60133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153233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Form 7 groups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only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614BB-CF26-A4DB-0F3D-1EF945B5C8D5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8BEA44-3BA0-71E5-E49E-B35D5D111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85603-8112-B346-AE94-FB09F7411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236A08B-E4FF-F579-FF14-99BDDDED7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516EB0C-23AC-5BCF-CA30-9935AE58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8EA814C-8F59-13B4-11AA-E02269728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6869257-FDBA-A419-1E43-037C05E49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40733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April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October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22FA60E-0003-D4F3-1923-1640519E034E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B810FF3-A728-1E74-CFE0-4E4449237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436EDC3-309C-B2E3-568E-A84E83D46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34F959F-DAF2-259F-9412-412AC2B74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AF809-C8EA-32D1-5339-2C4000F45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72BD1FB-EB84-C891-F3AC-9D8FF0C7F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B9EDC87E-F2A5-4B8E-BD29-84A683DED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48578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You goal is for other groups to easily infer which point represents which observation.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398EB-99C1-46E7-EBDD-57652ECBFC98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B08A1C5-89F3-2225-CA55-582E205C7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5F3BCDD-1EED-FD15-1782-55A6C9AD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EB9F30-0DD3-C5F0-E1BB-9F09FE42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7A9228-0C4E-3EA6-43A7-BEA774E6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D7562-14DB-183D-F2DC-D614922F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B03F0A9-C96C-754A-570B-135A1025CC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Looking forward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is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slide. </a:t>
            </a: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09/16</a:t>
            </a:r>
            <a:endParaRPr sz="2400" dirty="0">
              <a:highlight>
                <a:srgbClr val="FFFF00"/>
              </a:highlight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528802" y="1088726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83B5E06-3BD6-D314-AC14-4EAAA793369C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0D8700E-5A15-17BA-5836-896D20A0B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56BC1D0-C188-A1D1-56CE-6887618E6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273F7BF-C030-0188-9A2C-F230A8CB2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031F518-0BE5-3626-4906-04C1617A6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66148C9-9A68-6D26-1517-F0F4924FC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9AE79F-69E1-0CB8-C4D6-78BC23094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9814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Peak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July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April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October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18902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Peak?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11E68-5D69-62A8-C48E-F7CDF3C946DA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42B2C51-A701-527C-8A2D-C81FDE6B8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13245BB-1597-58F4-B0D3-13A14C4082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477B7FB-BB46-7197-D29D-12358141C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1A4BE89-696C-4FAC-BC28-F45A3E544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654E349-3BC6-0004-9356-C3E809757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EB91FC5-2486-287F-9A72-41C366492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724005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65170-B465-6849-C111-F60273B23A51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9CDCB31-1126-68A8-9734-C3FB83143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78C900E-44FA-9F61-561B-2E8CB9EB8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BC0888F-1494-7209-48F0-9FD4426B9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14FFA27-A9B0-74E1-F95E-F4D28DF30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2B14E62-A8B0-F39B-00BE-55060F42B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F254DFD-7681-0736-A38D-B368F8BE29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84650"/>
              </p:ext>
            </p:extLst>
          </p:nvPr>
        </p:nvGraphicFramePr>
        <p:xfrm>
          <a:off x="7431429" y="2278402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76" y="1366877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981" y="2188065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2187863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174813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1992" y="2631015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631015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084702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084702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4394" y="4424693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0442" y="4411643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94FC2C4-DED3-3103-8A03-035070FF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10" y="2627497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B88F1D9-4EA0-4E92-B438-F03B94F5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3540904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87D2973-0823-0BFB-7942-CB975ECE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877" y="3540904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9B04ADC9-C998-9283-00E7-00E11136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989432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0060F67-001E-D077-4950-9377CD7B2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989432"/>
            <a:ext cx="619830" cy="6198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2ABC3-5707-FF40-8618-7CFD1C119D6D}"/>
              </a:ext>
            </a:extLst>
          </p:cNvPr>
          <p:cNvGrpSpPr/>
          <p:nvPr/>
        </p:nvGrpSpPr>
        <p:grpSpPr>
          <a:xfrm>
            <a:off x="3611311" y="2280161"/>
            <a:ext cx="3580489" cy="4038371"/>
            <a:chOff x="8099752" y="2268137"/>
            <a:chExt cx="3580489" cy="4038371"/>
          </a:xfrm>
        </p:grpSpPr>
        <p:pic>
          <p:nvPicPr>
            <p:cNvPr id="2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407A91B-CB96-3F62-39A1-96F2EA0F4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2889C28-B81B-02B5-CCF4-9401216C5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665DC1D-B1B3-CA3E-5065-06B60E64A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5E732EF-3E4B-659D-7F84-F87647984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ACB5976-7621-3F48-E786-9BF855A78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3BDDC1-75C6-71E1-A3AB-CFD9F8D137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6453C3AE-CE46-4CDF-98D1-1ED75E17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4871928"/>
            <a:ext cx="619830" cy="61983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50EC2338-3460-9BF6-17F8-9FD350AE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4858878"/>
            <a:ext cx="619830" cy="61983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A1700725-E407-1602-07E3-210B7FCF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590" y="5311452"/>
            <a:ext cx="619830" cy="61983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924256DA-6E62-6337-0B40-A526C9A9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319" y="5750884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F6C0-C1B3-A960-7989-435F51A8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133-B538-F14E-6342-A9A48834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9D99-D4E7-523C-BEED-741140A7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pic>
        <p:nvPicPr>
          <p:cNvPr id="11266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4B0C74F8-2090-3C95-7726-9B7EF72A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15407" y="1561150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79225E-B508-B3B4-9458-69AEFB8D509B}"/>
              </a:ext>
            </a:extLst>
          </p:cNvPr>
          <p:cNvSpPr/>
          <p:nvPr/>
        </p:nvSpPr>
        <p:spPr>
          <a:xfrm>
            <a:off x="7283670" y="1524000"/>
            <a:ext cx="725214" cy="514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8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lnSpcReduction="1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 for where to look: New sites, government sites, Tableau Viz Gallery,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Is the data source included?</a:t>
            </a:r>
          </a:p>
          <a:p>
            <a:pPr lvl="1"/>
            <a:r>
              <a:rPr lang="en-US" sz="2400" dirty="0"/>
              <a:t>What marks are used?</a:t>
            </a:r>
          </a:p>
          <a:p>
            <a:pPr lvl="1"/>
            <a:r>
              <a:rPr lang="en-US" sz="2400" dirty="0"/>
              <a:t>What is the mapping between data variables and visual variables?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Tableau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881352"/>
            <a:ext cx="8229600" cy="392370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 u="sng" dirty="0">
                <a:hlinkClick r:id="rId3"/>
              </a:rPr>
              <a:t>Sign into</a:t>
            </a:r>
            <a:r>
              <a:rPr lang="en-US" dirty="0"/>
              <a:t> an existing </a:t>
            </a:r>
            <a:r>
              <a:rPr lang="en-US" dirty="0">
                <a:hlinkClick r:id="rId4"/>
              </a:rPr>
              <a:t>Tableau.com</a:t>
            </a:r>
            <a:r>
              <a:rPr lang="en-US" dirty="0"/>
              <a:t> account, or </a:t>
            </a:r>
            <a:r>
              <a:rPr lang="en-US" u="sng" dirty="0">
                <a:hlinkClick r:id="rId5"/>
              </a:rPr>
              <a:t>create</a:t>
            </a:r>
            <a:r>
              <a:rPr lang="en-US" dirty="0"/>
              <a:t> a new account using your school-issued email</a:t>
            </a:r>
          </a:p>
          <a:p>
            <a:r>
              <a:rPr lang="en-US" dirty="0"/>
              <a:t>Once signed in, visit the </a:t>
            </a:r>
            <a:r>
              <a:rPr lang="en-US" u="sng" dirty="0">
                <a:hlinkClick r:id="rId6"/>
              </a:rPr>
              <a:t>Academic Quick Start page</a:t>
            </a:r>
            <a:r>
              <a:rPr lang="en-US" dirty="0"/>
              <a:t> to download the latest versions of Tableau Desktop and Tableau Prep Builder</a:t>
            </a:r>
          </a:p>
          <a:p>
            <a:r>
              <a:rPr lang="en-US" dirty="0"/>
              <a:t>Activate with product key: </a:t>
            </a:r>
            <a:r>
              <a:rPr lang="en-US" b="1" dirty="0"/>
              <a:t>TC10-80CE-B700-DF1B-AF80</a:t>
            </a:r>
            <a:endParaRPr lang="en-US" dirty="0"/>
          </a:p>
          <a:p>
            <a:r>
              <a:rPr lang="en-US" dirty="0"/>
              <a:t>Already have a copy of Tableau Desktop installed? Update the license key in the application: Help menu → Manage Product Keys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Having trouble? The </a:t>
            </a:r>
            <a:r>
              <a:rPr lang="en-US" u="sng" dirty="0">
                <a:hlinkClick r:id="rId6"/>
              </a:rPr>
              <a:t>Academic Quick Start page</a:t>
            </a:r>
            <a:r>
              <a:rPr lang="en-US" dirty="0"/>
              <a:t> includes FAQs and help articles.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1599</Words>
  <Application>Microsoft Macintosh PowerPoint</Application>
  <PresentationFormat>Widescreen</PresentationFormat>
  <Paragraphs>284</Paragraphs>
  <Slides>55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Mental Models &amp; Data-Visual Mapping</vt:lpstr>
      <vt:lpstr>Plan for Today</vt:lpstr>
      <vt:lpstr>Checking in </vt:lpstr>
      <vt:lpstr>Looking forward </vt:lpstr>
      <vt:lpstr>Looking forward</vt:lpstr>
      <vt:lpstr>Preparing Tableau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29</cp:revision>
  <dcterms:created xsi:type="dcterms:W3CDTF">2023-08-03T18:49:17Z</dcterms:created>
  <dcterms:modified xsi:type="dcterms:W3CDTF">2025-09-10T16:08:41Z</dcterms:modified>
</cp:coreProperties>
</file>